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9"/>
  </p:notesMasterIdLst>
  <p:sldIdLst>
    <p:sldId id="256" r:id="rId2"/>
    <p:sldId id="257" r:id="rId3"/>
    <p:sldId id="258" r:id="rId4"/>
    <p:sldId id="260" r:id="rId5"/>
    <p:sldId id="259" r:id="rId6"/>
    <p:sldId id="261" r:id="rId7"/>
    <p:sldId id="262" r:id="rId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9972" autoAdjust="0"/>
    <p:restoredTop sz="94660"/>
  </p:normalViewPr>
  <p:slideViewPr>
    <p:cSldViewPr snapToGrid="0">
      <p:cViewPr varScale="1">
        <p:scale>
          <a:sx n="77" d="100"/>
          <a:sy n="77" d="100"/>
        </p:scale>
        <p:origin x="468" y="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13E609E-6EEB-442F-AE3C-2EA94F454409}" type="datetimeFigureOut">
              <a:rPr lang="en-US"/>
              <a:t>2/16/2016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8C70CA4-CFF1-40BE-8FE6-1C799F5FF7C6}" type="slidenum">
              <a:rPr lang="en-US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816547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8C70CA4-CFF1-40BE-8FE6-1C799F5FF7C6}" type="slidenum">
              <a:rPr lang="en-US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711299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8C70CA4-CFF1-40BE-8FE6-1C799F5FF7C6}" type="slidenum">
              <a:rPr lang="en-US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817701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8C70CA4-CFF1-40BE-8FE6-1C799F5FF7C6}" type="slidenum">
              <a:rPr lang="en-US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90078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8C70CA4-CFF1-40BE-8FE6-1C799F5FF7C6}" type="slidenum">
              <a:rPr lang="en-US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2854515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8C70CA4-CFF1-40BE-8FE6-1C799F5FF7C6}" type="slidenum">
              <a:rPr lang="en-US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905610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8C70CA4-CFF1-40BE-8FE6-1C799F5FF7C6}" type="slidenum">
              <a:rPr lang="en-US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0342902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8C70CA4-CFF1-40BE-8FE6-1C799F5FF7C6}" type="slidenum">
              <a:rPr lang="en-US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028252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2/16/2016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538789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2/16/2016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91384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2/16/2016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15245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2/16/2016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309203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2/16/2016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31723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2/16/2016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031255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2/16/2016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63889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2/16/2016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184145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2/16/2016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895827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2/16/2016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29054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2/16/2016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94456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46CE7D5-CF57-46EF-B807-FDD0502418D4}" type="datetimeFigureOut">
              <a:rPr lang="en-US" smtClean="0"/>
              <a:t>2/16/2016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609540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Budget Report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February 17, 2016 </a:t>
            </a:r>
          </a:p>
          <a:p>
            <a:r>
              <a:rPr lang="en-US" dirty="0"/>
              <a:t>John Lloyd </a:t>
            </a:r>
          </a:p>
          <a:p>
            <a:r>
              <a:rPr lang="en-US" dirty="0"/>
              <a:t>Budget Committee Chair</a:t>
            </a:r>
          </a:p>
        </p:txBody>
      </p:sp>
    </p:spTree>
    <p:extLst>
      <p:ext uri="{BB962C8B-B14F-4D97-AF65-F5344CB8AC3E}">
        <p14:creationId xmlns:p14="http://schemas.microsoft.com/office/powerpoint/2010/main" val="1098572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Budget Committee Meeting with Provost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Budget Committee met with Provost Alva, 2/10/16 </a:t>
            </a:r>
          </a:p>
          <a:p>
            <a:r>
              <a:rPr lang="en-US" dirty="0"/>
              <a:t>Academic Affairs Budget.  </a:t>
            </a:r>
          </a:p>
          <a:p>
            <a:r>
              <a:rPr lang="en-US" dirty="0"/>
              <a:t>Tenure-track hires for 2014-15 and 2015-16.  </a:t>
            </a:r>
          </a:p>
        </p:txBody>
      </p:sp>
    </p:spTree>
    <p:extLst>
      <p:ext uri="{BB962C8B-B14F-4D97-AF65-F5344CB8AC3E}">
        <p14:creationId xmlns:p14="http://schemas.microsoft.com/office/powerpoint/2010/main" val="209878705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dirty="0"/>
              <a:t>Academic Affairs Division GF 2015-16      $92.6M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 lnSpcReduction="10000"/>
          </a:bodyPr>
          <a:lstStyle/>
          <a:p>
            <a:r>
              <a:rPr lang="en-US" dirty="0"/>
              <a:t>General Fund (base)                                      $83.5M </a:t>
            </a:r>
          </a:p>
          <a:p>
            <a:r>
              <a:rPr lang="en-US" dirty="0" err="1"/>
              <a:t>Add'l</a:t>
            </a:r>
            <a:r>
              <a:rPr lang="en-US" dirty="0"/>
              <a:t> Base Funding                                       </a:t>
            </a:r>
          </a:p>
          <a:p>
            <a:pPr lvl="1"/>
            <a:r>
              <a:rPr lang="en-US" sz="2800" dirty="0"/>
              <a:t>Enrollment Growth                                  $  2.0M </a:t>
            </a:r>
          </a:p>
          <a:p>
            <a:pPr lvl="1"/>
            <a:r>
              <a:rPr lang="en-US" sz="2800" dirty="0"/>
              <a:t>Compensation Increase Allocation       $  2.9M </a:t>
            </a:r>
          </a:p>
          <a:p>
            <a:pPr lvl="1"/>
            <a:endParaRPr lang="en-US" sz="2800" dirty="0"/>
          </a:p>
          <a:p>
            <a:r>
              <a:rPr lang="en-US" dirty="0"/>
              <a:t>Designated Gen. Fund                                   $  3.5M           </a:t>
            </a:r>
          </a:p>
          <a:p>
            <a:pPr marL="0" indent="0">
              <a:buNone/>
            </a:pPr>
            <a:r>
              <a:rPr lang="en-US" dirty="0"/>
              <a:t>   (Student success fees, other designated fees)</a:t>
            </a:r>
          </a:p>
          <a:p>
            <a:endParaRPr lang="en-US" dirty="0"/>
          </a:p>
          <a:p>
            <a:r>
              <a:rPr lang="en-US" dirty="0"/>
              <a:t>Designated Revenue Base                             $  0.7M </a:t>
            </a:r>
          </a:p>
        </p:txBody>
      </p:sp>
    </p:spTree>
    <p:extLst>
      <p:ext uri="{BB962C8B-B14F-4D97-AF65-F5344CB8AC3E}">
        <p14:creationId xmlns:p14="http://schemas.microsoft.com/office/powerpoint/2010/main" val="403967724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 dirty="0"/>
              <a:t>Temporary ("one-time") allocations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GF Carryover from prior year                            $  6.0M </a:t>
            </a:r>
          </a:p>
          <a:p>
            <a:r>
              <a:rPr lang="en-US" dirty="0"/>
              <a:t>Temporary Allocations                                        $  5.4M </a:t>
            </a:r>
          </a:p>
          <a:p>
            <a:r>
              <a:rPr lang="en-US" dirty="0"/>
              <a:t>Program Allocations from C.O.                          $  257K   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Note: Provost secured </a:t>
            </a:r>
            <a:r>
              <a:rPr lang="en-US" dirty="0" err="1"/>
              <a:t>add'l</a:t>
            </a:r>
            <a:r>
              <a:rPr lang="en-US" dirty="0"/>
              <a:t> one-time $4.3M to A.A. budget for instruction (mostly lecturers).   </a:t>
            </a:r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6681134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dirty="0"/>
              <a:t>AA Gen Operating Expenses 2015-16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 lnSpcReduction="10000"/>
          </a:bodyPr>
          <a:lstStyle/>
          <a:p>
            <a:r>
              <a:rPr lang="en-US" dirty="0"/>
              <a:t>Total A.A. GF Budget, 2015-16               $ 104.38M  (+ $6.4M) </a:t>
            </a:r>
          </a:p>
          <a:p>
            <a:endParaRPr lang="en-US" dirty="0"/>
          </a:p>
          <a:p>
            <a:r>
              <a:rPr lang="en-US" dirty="0"/>
              <a:t>Perm. Fac. Salaries                                    $   49.2M    47.1% (+$2.7M) </a:t>
            </a:r>
          </a:p>
          <a:p>
            <a:r>
              <a:rPr lang="en-US" dirty="0"/>
              <a:t>Temp. Fac. Salaries                                    $   18.1M    17.4% (+$2.3M)   </a:t>
            </a:r>
          </a:p>
          <a:p>
            <a:r>
              <a:rPr lang="en-US" dirty="0"/>
              <a:t>Teacher/Scholar - shared Gov.                $      </a:t>
            </a:r>
            <a:r>
              <a:rPr lang="en-US" dirty="0">
                <a:solidFill>
                  <a:srgbClr val="C00000"/>
                </a:solidFill>
              </a:rPr>
              <a:t>959K</a:t>
            </a:r>
            <a:r>
              <a:rPr lang="en-US" dirty="0"/>
              <a:t>      0.9% (</a:t>
            </a:r>
            <a:r>
              <a:rPr lang="en-US" dirty="0">
                <a:solidFill>
                  <a:srgbClr val="C00000"/>
                </a:solidFill>
              </a:rPr>
              <a:t>-$250K</a:t>
            </a:r>
            <a:r>
              <a:rPr lang="en-US" dirty="0"/>
              <a:t>) </a:t>
            </a:r>
          </a:p>
          <a:p>
            <a:r>
              <a:rPr lang="en-US" dirty="0"/>
              <a:t>Fac. Hiring </a:t>
            </a:r>
            <a:r>
              <a:rPr lang="en-US" dirty="0" err="1"/>
              <a:t>Pkg</a:t>
            </a:r>
            <a:r>
              <a:rPr lang="en-US" dirty="0"/>
              <a:t>                                           $      1.7M     1.6%  (+$620K) </a:t>
            </a:r>
          </a:p>
          <a:p>
            <a:endParaRPr lang="en-US" dirty="0"/>
          </a:p>
          <a:p>
            <a:r>
              <a:rPr lang="en-US" dirty="0"/>
              <a:t>Staff Salaries                                               $   14.4M     13.7%  (+$1.5M)</a:t>
            </a:r>
          </a:p>
          <a:p>
            <a:r>
              <a:rPr lang="en-US" dirty="0"/>
              <a:t>Management Salaries                               $     4.6M       4.4%  (+280K) </a:t>
            </a:r>
          </a:p>
        </p:txBody>
      </p:sp>
    </p:spTree>
    <p:extLst>
      <p:ext uri="{BB962C8B-B14F-4D97-AF65-F5344CB8AC3E}">
        <p14:creationId xmlns:p14="http://schemas.microsoft.com/office/powerpoint/2010/main" val="350625802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dirty="0"/>
              <a:t>A. A. Operating Funds</a:t>
            </a:r>
            <a:r>
              <a:rPr lang="en-US" dirty="0"/>
              <a:t>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College Operating Funds:                             $  </a:t>
            </a:r>
            <a:r>
              <a:rPr lang="en-US" dirty="0">
                <a:solidFill>
                  <a:srgbClr val="C00000"/>
                </a:solidFill>
              </a:rPr>
              <a:t>3.2</a:t>
            </a:r>
            <a:r>
              <a:rPr lang="en-US" dirty="0"/>
              <a:t>M      3.1%  (-$1.8M) </a:t>
            </a:r>
          </a:p>
          <a:p>
            <a:r>
              <a:rPr lang="en-US" dirty="0"/>
              <a:t>Library Operating Funds:                              $  </a:t>
            </a:r>
            <a:r>
              <a:rPr lang="en-US" dirty="0">
                <a:solidFill>
                  <a:srgbClr val="C00000"/>
                </a:solidFill>
              </a:rPr>
              <a:t>548</a:t>
            </a:r>
            <a:r>
              <a:rPr lang="en-US" dirty="0"/>
              <a:t>K      0.5%  (-$350K) </a:t>
            </a:r>
          </a:p>
          <a:p>
            <a:r>
              <a:rPr lang="en-US" dirty="0"/>
              <a:t>Cent. A.A. Operating Funds:                        $  </a:t>
            </a:r>
            <a:r>
              <a:rPr lang="en-US" dirty="0">
                <a:solidFill>
                  <a:srgbClr val="C00000"/>
                </a:solidFill>
              </a:rPr>
              <a:t>1.6</a:t>
            </a:r>
            <a:r>
              <a:rPr lang="en-US" dirty="0"/>
              <a:t>M      1.5%  (-190K)</a:t>
            </a:r>
          </a:p>
          <a:p>
            <a:endParaRPr lang="en-US" dirty="0"/>
          </a:p>
          <a:p>
            <a:r>
              <a:rPr lang="en-US" dirty="0"/>
              <a:t>2015-16 T-t Searches:  58   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3664000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T_T_HiringTrend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81615" y="417231"/>
            <a:ext cx="7885459" cy="58600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5537725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0</TotalTime>
  <Words>260</Words>
  <Application>Microsoft Office PowerPoint</Application>
  <PresentationFormat>Widescreen</PresentationFormat>
  <Paragraphs>48</Paragraphs>
  <Slides>7</Slides>
  <Notes>7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1" baseType="lpstr">
      <vt:lpstr>Arial</vt:lpstr>
      <vt:lpstr>Calibri</vt:lpstr>
      <vt:lpstr>Calibri Light</vt:lpstr>
      <vt:lpstr>office theme</vt:lpstr>
      <vt:lpstr>Budget Report</vt:lpstr>
      <vt:lpstr>Budget Committee Meeting with Provost</vt:lpstr>
      <vt:lpstr>Academic Affairs Division GF 2015-16      $92.6M </vt:lpstr>
      <vt:lpstr>Temporary ("one-time") allocations</vt:lpstr>
      <vt:lpstr>AA Gen Operating Expenses 2015-16</vt:lpstr>
      <vt:lpstr>A. A. Operating Funds 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Valerie Otto</dc:creator>
  <cp:lastModifiedBy>Valerie Otto</cp:lastModifiedBy>
  <cp:revision>6</cp:revision>
  <dcterms:created xsi:type="dcterms:W3CDTF">2013-07-15T20:26:40Z</dcterms:created>
  <dcterms:modified xsi:type="dcterms:W3CDTF">2016-02-16T19:32:13Z</dcterms:modified>
</cp:coreProperties>
</file>